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69" r:id="rId3"/>
    <p:sldId id="270" r:id="rId4"/>
    <p:sldId id="274" r:id="rId5"/>
    <p:sldId id="272" r:id="rId6"/>
    <p:sldId id="271" r:id="rId7"/>
    <p:sldId id="275" r:id="rId8"/>
    <p:sldId id="276" r:id="rId9"/>
    <p:sldId id="277" r:id="rId10"/>
    <p:sldId id="281" r:id="rId11"/>
    <p:sldId id="282" r:id="rId12"/>
    <p:sldId id="279" r:id="rId13"/>
    <p:sldId id="283" r:id="rId14"/>
    <p:sldId id="284" r:id="rId15"/>
    <p:sldId id="285" r:id="rId16"/>
    <p:sldId id="286" r:id="rId17"/>
    <p:sldId id="287" r:id="rId18"/>
    <p:sldId id="273" r:id="rId19"/>
    <p:sldId id="288" r:id="rId2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FE2707-EEFF-4EF6-AFA1-66C56C6CF87E}">
          <p14:sldIdLst>
            <p14:sldId id="256"/>
            <p14:sldId id="269"/>
            <p14:sldId id="270"/>
            <p14:sldId id="274"/>
            <p14:sldId id="272"/>
            <p14:sldId id="271"/>
            <p14:sldId id="275"/>
            <p14:sldId id="276"/>
            <p14:sldId id="277"/>
            <p14:sldId id="281"/>
            <p14:sldId id="282"/>
            <p14:sldId id="279"/>
            <p14:sldId id="283"/>
            <p14:sldId id="284"/>
            <p14:sldId id="285"/>
            <p14:sldId id="286"/>
            <p14:sldId id="287"/>
            <p14:sldId id="273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6442" autoAdjust="0"/>
  </p:normalViewPr>
  <p:slideViewPr>
    <p:cSldViewPr snapToGrid="0" snapToObjects="1">
      <p:cViewPr varScale="1">
        <p:scale>
          <a:sx n="85" d="100"/>
          <a:sy n="85" d="100"/>
        </p:scale>
        <p:origin x="2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EA34C-E5D8-A341-8A79-23AA1C7FF2C0}" type="datetimeFigureOut">
              <a:rPr lang="de-DE" smtClean="0"/>
              <a:t>23.06.2018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C8B8C-5825-6A47-B184-82CA7BD42A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198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206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002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367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735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698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7751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62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278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6346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2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185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284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117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98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926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639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358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74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4F72E-F56B-4174-A14F-5D135D70C62B}" type="datetime1">
              <a:rPr lang="de-DE" smtClean="0"/>
              <a:t>23.06.2018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051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69CB-808C-471A-BD56-87F2B8C806CC}" type="datetime1">
              <a:rPr lang="de-DE" smtClean="0"/>
              <a:t>23.06.2018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602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4BCF-FCA4-44D3-A3CB-20453D98DEB0}" type="datetime1">
              <a:rPr lang="de-DE" smtClean="0"/>
              <a:t>23.06.2018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57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AC1A-E0EF-4ED8-B520-5773C9B24501}" type="datetime1">
              <a:rPr lang="de-DE" smtClean="0"/>
              <a:t>23.06.2018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576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C71A-3043-42C2-BA62-8EED6BDF709D}" type="datetime1">
              <a:rPr lang="de-DE" smtClean="0"/>
              <a:t>23.06.2018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847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76CA-96B7-4815-9977-120ECCD85265}" type="datetime1">
              <a:rPr lang="de-DE" smtClean="0"/>
              <a:t>23.06.2018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991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EA82-7F40-4449-954E-3F9438918F77}" type="datetime1">
              <a:rPr lang="de-DE" smtClean="0"/>
              <a:t>23.06.2018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824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B41C0-841D-4867-A12A-4AA3E562F491}" type="datetime1">
              <a:rPr lang="de-DE" smtClean="0"/>
              <a:t>23.06.2018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81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C3609-632C-4D82-BE9B-9B5A50446A29}" type="datetime1">
              <a:rPr lang="de-DE" smtClean="0"/>
              <a:t>23.06.2018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545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26323-51D1-44B4-886D-CCA301F7FAB7}" type="datetime1">
              <a:rPr lang="de-DE" smtClean="0"/>
              <a:t>23.06.2018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838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35BDE-0AED-4331-8995-ECADCA4A92A1}" type="datetime1">
              <a:rPr lang="de-DE" smtClean="0"/>
              <a:t>23.06.2018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6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E1281-97C0-4F87-815A-6550751E94A4}" type="datetime1">
              <a:rPr lang="de-DE" smtClean="0"/>
              <a:t>23.06.2018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22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1C0A4A3-ACFE-5749-9F32-96609A34F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9453"/>
            <a:ext cx="6858000" cy="3382028"/>
          </a:xfrm>
        </p:spPr>
        <p:txBody>
          <a:bodyPr>
            <a:noAutofit/>
          </a:bodyPr>
          <a:lstStyle/>
          <a:p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Identifying </a:t>
            </a:r>
            <a:r>
              <a:rPr lang="de-DE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Transmembrane</a:t>
            </a:r>
            <a:br>
              <a:rPr lang="de-DE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Helices </a:t>
            </a: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</a:t>
            </a:r>
            <a:b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Tertiary </a:t>
            </a:r>
            <a:r>
              <a:rPr lang="de-DE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Structures</a:t>
            </a:r>
            <a:endParaRPr lang="de-DE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BCF69B79-CC74-0545-920C-31598BEAA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061" y="4431568"/>
            <a:ext cx="6858000" cy="1241822"/>
          </a:xfrm>
        </p:spPr>
        <p:txBody>
          <a:bodyPr/>
          <a:lstStyle/>
          <a:p>
            <a:r>
              <a:rPr lang="de-DE" dirty="0" smtClean="0"/>
              <a:t>SSBI – Project 3</a:t>
            </a:r>
          </a:p>
          <a:p>
            <a:r>
              <a:rPr lang="de-DE" dirty="0" smtClean="0"/>
              <a:t>Marco Klein, </a:t>
            </a:r>
            <a:r>
              <a:rPr lang="de-DE" dirty="0"/>
              <a:t>Julian </a:t>
            </a:r>
            <a:r>
              <a:rPr lang="de-DE" dirty="0" smtClean="0"/>
              <a:t>Späth, </a:t>
            </a:r>
            <a:r>
              <a:rPr lang="de-DE" dirty="0"/>
              <a:t>Julius </a:t>
            </a:r>
            <a:r>
              <a:rPr lang="de-DE" dirty="0" smtClean="0"/>
              <a:t>Vetter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4860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93" y="179779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Optimisation result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10</a:t>
            </a:fld>
            <a:endParaRPr lang="de-DE" dirty="0"/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6" y="1361411"/>
            <a:ext cx="4500707" cy="496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20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93" y="179779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Optimisation result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11</a:t>
            </a:fld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6" y="1359243"/>
            <a:ext cx="4500707" cy="495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524" y="1641261"/>
            <a:ext cx="3719529" cy="2071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81" y="4285108"/>
            <a:ext cx="3719529" cy="20712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94524" y="1117223"/>
            <a:ext cx="3719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 smtClean="0"/>
              <a:t>Before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5194523" y="3781088"/>
            <a:ext cx="3719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 smtClean="0"/>
              <a:t>After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83604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30" y="-1"/>
            <a:ext cx="4123304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46100"/>
            <a:ext cx="7886700" cy="1421561"/>
          </a:xfrm>
        </p:spPr>
        <p:txBody>
          <a:bodyPr anchor="t"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False </a:t>
            </a:r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Positive</a:t>
            </a:r>
            <a:b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Removal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8637"/>
            <a:ext cx="4656580" cy="417596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 smtClean="0"/>
              <a:t>Angle and distance </a:t>
            </a:r>
            <a:r>
              <a:rPr lang="en-US" dirty="0" smtClean="0"/>
              <a:t>criteria</a:t>
            </a:r>
            <a:br>
              <a:rPr lang="en-US" dirty="0" smtClean="0"/>
            </a:br>
            <a:r>
              <a:rPr lang="en-US" dirty="0" smtClean="0"/>
              <a:t>filter False </a:t>
            </a:r>
            <a:r>
              <a:rPr lang="en-US" dirty="0" smtClean="0"/>
              <a:t>Positive </a:t>
            </a:r>
            <a:r>
              <a:rPr lang="en-US" dirty="0" smtClean="0"/>
              <a:t>helices</a:t>
            </a:r>
            <a:br>
              <a:rPr lang="en-US" dirty="0" smtClean="0"/>
            </a:br>
            <a:r>
              <a:rPr lang="en-US" dirty="0" smtClean="0"/>
              <a:t>quite reliably</a:t>
            </a:r>
            <a:endParaRPr lang="en-US" dirty="0"/>
          </a:p>
          <a:p>
            <a:pPr>
              <a:buClr>
                <a:schemeClr val="accent1"/>
              </a:buClr>
            </a:pPr>
            <a:r>
              <a:rPr lang="en-US" dirty="0" smtClean="0"/>
              <a:t>This could be applied to</a:t>
            </a:r>
            <a:br>
              <a:rPr lang="en-US" dirty="0" smtClean="0"/>
            </a:br>
            <a:r>
              <a:rPr lang="en-US" dirty="0" smtClean="0">
                <a:solidFill>
                  <a:schemeClr val="accent1"/>
                </a:solidFill>
              </a:rPr>
              <a:t>refine the results of the </a:t>
            </a:r>
            <a:r>
              <a:rPr lang="en-US" dirty="0" smtClean="0">
                <a:solidFill>
                  <a:schemeClr val="accent1"/>
                </a:solidFill>
              </a:rPr>
              <a:t>classifier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12</a:t>
            </a:fld>
            <a:endParaRPr 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2806700" y="4921408"/>
            <a:ext cx="2654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5ARH</a:t>
            </a:r>
          </a:p>
          <a:p>
            <a:r>
              <a:rPr lang="de-DE" b="1" u="sng" dirty="0" smtClean="0">
                <a:solidFill>
                  <a:schemeClr val="accent1"/>
                </a:solidFill>
              </a:rPr>
              <a:t>Blue:</a:t>
            </a:r>
            <a:r>
              <a:rPr lang="de-DE" dirty="0" smtClean="0"/>
              <a:t> classified as TM,</a:t>
            </a:r>
            <a:br>
              <a:rPr lang="de-DE" dirty="0" smtClean="0"/>
            </a:br>
            <a:r>
              <a:rPr lang="de-DE" dirty="0" smtClean="0"/>
              <a:t>       filtered out</a:t>
            </a:r>
          </a:p>
          <a:p>
            <a:r>
              <a:rPr lang="de-DE" b="1" u="sng" dirty="0" smtClean="0">
                <a:solidFill>
                  <a:srgbClr val="FFC000"/>
                </a:solidFill>
              </a:rPr>
              <a:t>Yellow: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smtClean="0"/>
              <a:t>used for</a:t>
            </a:r>
          </a:p>
          <a:p>
            <a:r>
              <a:rPr lang="de-DE" dirty="0"/>
              <a:t> </a:t>
            </a:r>
            <a:r>
              <a:rPr lang="de-DE" dirty="0" smtClean="0"/>
              <a:t>      membrane calculation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4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13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5" y="299725"/>
            <a:ext cx="8746427" cy="60566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Protein 5ARH</a:t>
            </a:r>
          </a:p>
          <a:p>
            <a:pPr algn="ctr"/>
            <a:r>
              <a:rPr lang="de-DE" sz="2400" dirty="0" smtClean="0"/>
              <a:t>(ATP synthase)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13830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14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5" y="299725"/>
            <a:ext cx="8746427" cy="6056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Helices classified</a:t>
            </a:r>
          </a:p>
          <a:p>
            <a:pPr algn="ctr"/>
            <a:r>
              <a:rPr lang="de-DE" sz="2400" dirty="0" smtClean="0"/>
              <a:t>as transmembrane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20687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15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5" cy="6056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Filter 1:</a:t>
            </a:r>
          </a:p>
          <a:p>
            <a:pPr algn="ctr"/>
            <a:r>
              <a:rPr lang="de-DE" sz="2400" dirty="0" smtClean="0"/>
              <a:t>by angle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37325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16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5" cy="6056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Filter 2:</a:t>
            </a:r>
          </a:p>
          <a:p>
            <a:pPr algn="ctr"/>
            <a:r>
              <a:rPr lang="de-DE" sz="2400" dirty="0" smtClean="0"/>
              <a:t>by distance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216300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17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4" cy="6056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7794" y="432486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Membrane</a:t>
            </a:r>
          </a:p>
          <a:p>
            <a:pPr algn="ctr"/>
            <a:r>
              <a:rPr lang="de-DE" sz="2400" dirty="0" smtClean="0"/>
              <a:t>calculation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66987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Scores for non-TM proteins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Globulin -&gt; 0.169</a:t>
            </a:r>
          </a:p>
          <a:p>
            <a:r>
              <a:rPr lang="de-DE" dirty="0" smtClean="0"/>
              <a:t>Hexokinase -&gt; 0.162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525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1C0A4A3-ACFE-5749-9F32-96609A34F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582004"/>
            <a:ext cx="6858000" cy="3382028"/>
          </a:xfrm>
        </p:spPr>
        <p:txBody>
          <a:bodyPr anchor="ctr">
            <a:noAutofit/>
          </a:bodyPr>
          <a:lstStyle/>
          <a:p>
            <a:r>
              <a:rPr lang="de-DE" sz="8000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for</a:t>
            </a:r>
            <a:br>
              <a:rPr lang="de-DE" sz="8000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8000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attention!</a:t>
            </a:r>
            <a:endParaRPr lang="de-DE" sz="800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4981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Transmembrane (TM) Proteins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sz="3200" dirty="0"/>
              <a:t>Perform </a:t>
            </a:r>
            <a:r>
              <a:rPr lang="en-US" sz="3200" dirty="0" smtClean="0"/>
              <a:t>many important</a:t>
            </a:r>
            <a:br>
              <a:rPr lang="en-US" sz="3200" dirty="0" smtClean="0"/>
            </a:br>
            <a:r>
              <a:rPr lang="en-US" sz="3200" dirty="0" smtClean="0"/>
              <a:t>physiological </a:t>
            </a:r>
            <a:r>
              <a:rPr lang="en-US" sz="3200" dirty="0"/>
              <a:t>tasks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Molecule transport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Cell signaling</a:t>
            </a:r>
          </a:p>
          <a:p>
            <a:pPr>
              <a:buClr>
                <a:schemeClr val="accent1"/>
              </a:buClr>
            </a:pPr>
            <a:r>
              <a:rPr lang="en-US" sz="3200" dirty="0"/>
              <a:t>Contained substructures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Helix bundle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Beta barrel</a:t>
            </a:r>
          </a:p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2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45" y="1471082"/>
            <a:ext cx="3080905" cy="47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13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Motivation &amp; Goal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0365"/>
            <a:ext cx="7886700" cy="1731767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Only few determined tertiary structures</a:t>
            </a:r>
          </a:p>
          <a:p>
            <a:pPr>
              <a:buClr>
                <a:schemeClr val="accent1"/>
              </a:buClr>
            </a:pPr>
            <a:r>
              <a:rPr lang="en-US" sz="3200" dirty="0" smtClean="0"/>
              <a:t>PDB entries have no information on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1"/>
                </a:solidFill>
              </a:rPr>
              <a:t>membrane topology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3</a:t>
            </a:fld>
            <a:endParaRPr lang="de-DE" dirty="0"/>
          </a:p>
        </p:txBody>
      </p:sp>
      <p:sp>
        <p:nvSpPr>
          <p:cNvPr id="14" name="Rounded Rectangle 13"/>
          <p:cNvSpPr/>
          <p:nvPr/>
        </p:nvSpPr>
        <p:spPr>
          <a:xfrm>
            <a:off x="428235" y="3890311"/>
            <a:ext cx="1513301" cy="110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PDB</a:t>
            </a:r>
          </a:p>
          <a:p>
            <a:pPr algn="ctr"/>
            <a:r>
              <a:rPr lang="de-DE" sz="2800" dirty="0" smtClean="0"/>
              <a:t>Entry</a:t>
            </a:r>
            <a:endParaRPr lang="de-DE" sz="2800" dirty="0"/>
          </a:p>
        </p:txBody>
      </p:sp>
      <p:sp>
        <p:nvSpPr>
          <p:cNvPr id="17" name="Right Arrow 16"/>
          <p:cNvSpPr/>
          <p:nvPr/>
        </p:nvSpPr>
        <p:spPr>
          <a:xfrm>
            <a:off x="2091847" y="4241881"/>
            <a:ext cx="1265130" cy="4133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/>
          <p:cNvSpPr/>
          <p:nvPr/>
        </p:nvSpPr>
        <p:spPr>
          <a:xfrm>
            <a:off x="2091847" y="4671576"/>
            <a:ext cx="1265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 smtClean="0"/>
              <a:t>Helices</a:t>
            </a:r>
            <a:endParaRPr lang="de-DE" sz="2400" dirty="0"/>
          </a:p>
        </p:txBody>
      </p:sp>
      <p:sp>
        <p:nvSpPr>
          <p:cNvPr id="19" name="Rounded Rectangle 18"/>
          <p:cNvSpPr/>
          <p:nvPr/>
        </p:nvSpPr>
        <p:spPr>
          <a:xfrm>
            <a:off x="3507288" y="3898188"/>
            <a:ext cx="1513301" cy="110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Is helix TM?</a:t>
            </a:r>
            <a:endParaRPr lang="de-DE" sz="2800" dirty="0"/>
          </a:p>
        </p:txBody>
      </p:sp>
      <p:sp>
        <p:nvSpPr>
          <p:cNvPr id="20" name="Rectangle 19"/>
          <p:cNvSpPr/>
          <p:nvPr/>
        </p:nvSpPr>
        <p:spPr>
          <a:xfrm>
            <a:off x="3507288" y="5000479"/>
            <a:ext cx="15133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 smtClean="0"/>
              <a:t>Classifier</a:t>
            </a:r>
            <a:endParaRPr lang="de-DE" sz="2400" dirty="0"/>
          </a:p>
        </p:txBody>
      </p:sp>
      <p:sp>
        <p:nvSpPr>
          <p:cNvPr id="22" name="Right Arrow 21"/>
          <p:cNvSpPr/>
          <p:nvPr/>
        </p:nvSpPr>
        <p:spPr>
          <a:xfrm>
            <a:off x="5170900" y="4241881"/>
            <a:ext cx="1265130" cy="4133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ounded Rectangle 27"/>
          <p:cNvSpPr/>
          <p:nvPr/>
        </p:nvSpPr>
        <p:spPr>
          <a:xfrm>
            <a:off x="6586342" y="3726235"/>
            <a:ext cx="2069144" cy="145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Calculate Membrane Geometry</a:t>
            </a:r>
            <a:endParaRPr lang="de-DE" sz="2800" dirty="0"/>
          </a:p>
        </p:txBody>
      </p:sp>
      <p:sp>
        <p:nvSpPr>
          <p:cNvPr id="29" name="Rectangle 28"/>
          <p:cNvSpPr/>
          <p:nvPr/>
        </p:nvSpPr>
        <p:spPr>
          <a:xfrm>
            <a:off x="5170900" y="4668746"/>
            <a:ext cx="12651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 smtClean="0"/>
              <a:t>TM</a:t>
            </a:r>
          </a:p>
          <a:p>
            <a:pPr algn="ctr"/>
            <a:r>
              <a:rPr lang="de-DE" sz="2400" dirty="0" smtClean="0"/>
              <a:t>Helices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495044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Processing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PDBTM Database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Annotates transmembrane regions in proteins</a:t>
            </a:r>
          </a:p>
          <a:p>
            <a:pPr>
              <a:buClr>
                <a:schemeClr val="accent1"/>
              </a:buClr>
            </a:pPr>
            <a:r>
              <a:rPr lang="en-US" sz="3200" dirty="0" smtClean="0"/>
              <a:t>Find </a:t>
            </a:r>
            <a:r>
              <a:rPr lang="en-US" sz="3200" dirty="0" smtClean="0">
                <a:solidFill>
                  <a:schemeClr val="accent1"/>
                </a:solidFill>
              </a:rPr>
              <a:t>overlap</a:t>
            </a:r>
            <a:r>
              <a:rPr lang="en-US" sz="3200" dirty="0" smtClean="0"/>
              <a:t> between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Annotated TM regions (PDBTM)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Helix regions (PDB)</a:t>
            </a:r>
          </a:p>
          <a:p>
            <a:pPr>
              <a:buClr>
                <a:schemeClr val="accent1"/>
              </a:buClr>
            </a:pPr>
            <a:r>
              <a:rPr lang="en-US" sz="3200" dirty="0" smtClean="0"/>
              <a:t>Overlap	≥ 70% → positive samples</a:t>
            </a:r>
            <a:br>
              <a:rPr lang="en-US" sz="3200" dirty="0" smtClean="0"/>
            </a:br>
            <a:r>
              <a:rPr lang="en-US" sz="3200" dirty="0" smtClean="0"/>
              <a:t>		= 0%   → negative samples</a:t>
            </a:r>
          </a:p>
          <a:p>
            <a:pPr>
              <a:buClr>
                <a:schemeClr val="accent1"/>
              </a:buClr>
            </a:pPr>
            <a:r>
              <a:rPr lang="en-US" sz="3200" dirty="0" smtClean="0"/>
              <a:t>Additional neg. samples from</a:t>
            </a:r>
            <a:br>
              <a:rPr lang="en-US" sz="3200" dirty="0" smtClean="0"/>
            </a:br>
            <a:r>
              <a:rPr lang="en-US" sz="3200" dirty="0" smtClean="0"/>
              <a:t>globular proteins</a:t>
            </a:r>
          </a:p>
          <a:p>
            <a:pPr>
              <a:buClr>
                <a:schemeClr val="accent1"/>
              </a:buClr>
            </a:pPr>
            <a:endParaRPr lang="en-US" sz="3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176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Differences TM vs non-TM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5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7" y="2287163"/>
            <a:ext cx="4678323" cy="36526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2460" y="1697552"/>
            <a:ext cx="4845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 smtClean="0"/>
              <a:t>Amino Acid Composition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4819579" y="1763943"/>
            <a:ext cx="42320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 smtClean="0"/>
              <a:t>Helix length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00" y="2171344"/>
            <a:ext cx="4300152" cy="32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74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Helix Classification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70% training data, 30% test data</a:t>
            </a:r>
            <a:endParaRPr lang="en-US" sz="2800" dirty="0" smtClean="0"/>
          </a:p>
          <a:p>
            <a:pPr>
              <a:buClr>
                <a:schemeClr val="accent1"/>
              </a:buClr>
            </a:pPr>
            <a:r>
              <a:rPr lang="en-US" sz="3200" dirty="0" smtClean="0"/>
              <a:t>Features: Amino acid counts</a:t>
            </a:r>
            <a:endParaRPr lang="en-US" sz="2800" dirty="0" smtClean="0"/>
          </a:p>
          <a:p>
            <a:pPr>
              <a:buClr>
                <a:schemeClr val="accent1"/>
              </a:buClr>
            </a:pPr>
            <a:r>
              <a:rPr lang="en-US" sz="3200" dirty="0" smtClean="0"/>
              <a:t>Classifiers: linear &amp; </a:t>
            </a:r>
            <a:r>
              <a:rPr lang="en-US" sz="3200" dirty="0" err="1" smtClean="0"/>
              <a:t>rbf</a:t>
            </a:r>
            <a:r>
              <a:rPr lang="en-US" sz="3200" dirty="0" smtClean="0"/>
              <a:t> kernel SVM</a:t>
            </a:r>
          </a:p>
          <a:p>
            <a:pPr>
              <a:buClr>
                <a:schemeClr val="accent1"/>
              </a:buClr>
            </a:pPr>
            <a:endParaRPr lang="en-US" sz="3200" dirty="0"/>
          </a:p>
          <a:p>
            <a:pPr>
              <a:buClr>
                <a:schemeClr val="accent1"/>
              </a:buClr>
            </a:pPr>
            <a:r>
              <a:rPr lang="en-US" sz="3200" dirty="0" smtClean="0"/>
              <a:t>Performance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Sensitivity	= </a:t>
            </a:r>
            <a:r>
              <a:rPr lang="de-DE" sz="2800" dirty="0" smtClean="0"/>
              <a:t>0.96</a:t>
            </a:r>
          </a:p>
          <a:p>
            <a:pPr lvl="1">
              <a:buClr>
                <a:schemeClr val="accent1"/>
              </a:buClr>
            </a:pPr>
            <a:r>
              <a:rPr lang="de-DE" sz="2800" dirty="0" smtClean="0"/>
              <a:t>Specificity	= 0.96</a:t>
            </a:r>
          </a:p>
          <a:p>
            <a:pPr lvl="1">
              <a:buClr>
                <a:schemeClr val="accent1"/>
              </a:buClr>
            </a:pPr>
            <a:r>
              <a:rPr lang="de-DE" sz="2800" dirty="0" smtClean="0"/>
              <a:t>Matthews correlation coefficient	= 0.92</a:t>
            </a:r>
            <a:endParaRPr lang="en-US" sz="2800" dirty="0" smtClean="0"/>
          </a:p>
          <a:p>
            <a:pPr>
              <a:buClr>
                <a:schemeClr val="accent1"/>
              </a:buClr>
            </a:pPr>
            <a:endParaRPr lang="en-US" sz="3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004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6842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Linear SVM weights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27142"/>
            <a:ext cx="7886700" cy="113085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 smtClean="0"/>
              <a:t>SVM learned hydrophobicity measure</a:t>
            </a:r>
            <a:br>
              <a:rPr lang="en-US" dirty="0" smtClean="0"/>
            </a:br>
            <a:r>
              <a:rPr lang="en-US" dirty="0" smtClean="0"/>
              <a:t>without prior knowledge</a:t>
            </a:r>
          </a:p>
          <a:p>
            <a:pPr>
              <a:buClr>
                <a:schemeClr val="accent1"/>
              </a:buClr>
            </a:pPr>
            <a:endParaRPr lang="en-US" sz="3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7</a:t>
            </a:fld>
            <a:endParaRPr lang="de-DE" dirty="0"/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xmlns="" id="{ACAD2ADE-A102-AB4F-8E3F-B0DD44B53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301" y="1215788"/>
            <a:ext cx="6401397" cy="45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15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Membrane geometry calculation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Preliminary geometry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Filter potential FP helices</a:t>
            </a:r>
            <a:br>
              <a:rPr lang="en-US" sz="2800" dirty="0" smtClean="0"/>
            </a:br>
            <a:r>
              <a:rPr lang="en-US" sz="2800" dirty="0" smtClean="0"/>
              <a:t>via angle and distance cutoffs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Remaining helices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 first PCA loading vector = Membrane normal</a:t>
            </a:r>
            <a:endParaRPr lang="en-US" sz="2800" dirty="0" smtClean="0"/>
          </a:p>
          <a:p>
            <a:pPr>
              <a:buClr>
                <a:schemeClr val="accent1"/>
              </a:buClr>
            </a:pPr>
            <a:r>
              <a:rPr lang="en-US" sz="3200" dirty="0" err="1" smtClean="0"/>
              <a:t>Optimisation</a:t>
            </a:r>
            <a:endParaRPr lang="en-US" sz="3200" dirty="0" smtClean="0"/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Objective function: </a:t>
            </a:r>
            <a:r>
              <a:rPr lang="en-US" sz="2800" dirty="0" smtClean="0">
                <a:solidFill>
                  <a:schemeClr val="accent1"/>
                </a:solidFill>
              </a:rPr>
              <a:t>Q-value </a:t>
            </a:r>
            <a:r>
              <a:rPr lang="en-US" sz="2800" dirty="0" smtClean="0"/>
              <a:t>(</a:t>
            </a:r>
            <a:r>
              <a:rPr lang="en-US" sz="2800" dirty="0" err="1" smtClean="0"/>
              <a:t>Tusnády</a:t>
            </a:r>
            <a:r>
              <a:rPr lang="en-US" sz="2800" dirty="0" smtClean="0"/>
              <a:t>, 2004)</a:t>
            </a:r>
            <a:endParaRPr lang="en-US" sz="2800" dirty="0"/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Sample test vectors in cone</a:t>
            </a:r>
            <a:br>
              <a:rPr lang="en-US" sz="2800" dirty="0" smtClean="0"/>
            </a:br>
            <a:r>
              <a:rPr lang="en-US" sz="2800" dirty="0" smtClean="0"/>
              <a:t>around normal vector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Take vector with highest Q-value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9804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Membrane geometry calculation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Divide </a:t>
            </a:r>
            <a:r>
              <a:rPr lang="en-US" sz="3200" dirty="0">
                <a:sym typeface="Wingdings" panose="05000000000000000000" pitchFamily="2" charset="2"/>
              </a:rPr>
              <a:t>tertiary structure in </a:t>
            </a:r>
            <a:r>
              <a:rPr lang="en-US" sz="3200" dirty="0" smtClean="0">
                <a:sym typeface="Wingdings" panose="05000000000000000000" pitchFamily="2" charset="2"/>
              </a:rPr>
              <a:t>slices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ym typeface="Wingdings" panose="05000000000000000000" pitchFamily="2" charset="2"/>
              </a:rPr>
              <a:t>Calculate hydrophobic and geometric </a:t>
            </a:r>
            <a:r>
              <a:rPr lang="en-US" sz="3200" dirty="0" smtClean="0">
                <a:sym typeface="Wingdings" panose="05000000000000000000" pitchFamily="2" charset="2"/>
              </a:rPr>
              <a:t>factors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9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0" y="2629355"/>
            <a:ext cx="4247913" cy="3956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" t="10031" r="8662" b="3374"/>
          <a:stretch/>
        </p:blipFill>
        <p:spPr>
          <a:xfrm>
            <a:off x="4055332" y="2890000"/>
            <a:ext cx="4805235" cy="34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7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225</Words>
  <Application>Microsoft Office PowerPoint</Application>
  <PresentationFormat>On-screen Show (4:3)</PresentationFormat>
  <Paragraphs>115</Paragraphs>
  <Slides>19</Slides>
  <Notes>18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</vt:lpstr>
      <vt:lpstr>Identifying Transmembrane Helices in Tertiary Structures</vt:lpstr>
      <vt:lpstr>Transmembrane (TM) Proteins</vt:lpstr>
      <vt:lpstr>Motivation &amp; Goal</vt:lpstr>
      <vt:lpstr>Data Processing</vt:lpstr>
      <vt:lpstr>Differences TM vs non-TM</vt:lpstr>
      <vt:lpstr>Helix Classification</vt:lpstr>
      <vt:lpstr>Linear SVM weights</vt:lpstr>
      <vt:lpstr>Membrane geometry calculation</vt:lpstr>
      <vt:lpstr>Membrane geometry calculation</vt:lpstr>
      <vt:lpstr>Optimisation result</vt:lpstr>
      <vt:lpstr>Optimisation result</vt:lpstr>
      <vt:lpstr>False Positive Removal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Scores for non-TM proteins</vt:lpstr>
      <vt:lpstr>Thank you for your attention!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Transmembrane Helices in Tertiary Structures </dc:title>
  <dc:creator>Julian Späth</dc:creator>
  <cp:lastModifiedBy>Windows-Benutzer</cp:lastModifiedBy>
  <cp:revision>30</cp:revision>
  <dcterms:created xsi:type="dcterms:W3CDTF">2018-06-20T10:51:57Z</dcterms:created>
  <dcterms:modified xsi:type="dcterms:W3CDTF">2018-06-23T18:37:06Z</dcterms:modified>
</cp:coreProperties>
</file>